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6" r:id="rId2"/>
    <p:sldId id="267" r:id="rId3"/>
    <p:sldId id="304" r:id="rId4"/>
    <p:sldId id="275" r:id="rId5"/>
    <p:sldId id="305" r:id="rId6"/>
    <p:sldId id="276" r:id="rId7"/>
    <p:sldId id="277" r:id="rId8"/>
    <p:sldId id="306" r:id="rId9"/>
    <p:sldId id="307" r:id="rId10"/>
    <p:sldId id="278" r:id="rId11"/>
    <p:sldId id="279" r:id="rId12"/>
    <p:sldId id="271" r:id="rId13"/>
    <p:sldId id="280" r:id="rId14"/>
    <p:sldId id="308" r:id="rId15"/>
    <p:sldId id="309" r:id="rId16"/>
    <p:sldId id="310" r:id="rId17"/>
    <p:sldId id="282" r:id="rId18"/>
    <p:sldId id="311" r:id="rId19"/>
    <p:sldId id="272" r:id="rId20"/>
    <p:sldId id="283" r:id="rId21"/>
    <p:sldId id="312" r:id="rId22"/>
    <p:sldId id="284" r:id="rId23"/>
    <p:sldId id="285" r:id="rId24"/>
    <p:sldId id="286" r:id="rId25"/>
    <p:sldId id="287" r:id="rId26"/>
    <p:sldId id="288" r:id="rId27"/>
    <p:sldId id="273" r:id="rId28"/>
    <p:sldId id="290" r:id="rId29"/>
    <p:sldId id="313" r:id="rId30"/>
    <p:sldId id="291" r:id="rId31"/>
    <p:sldId id="292" r:id="rId32"/>
    <p:sldId id="314" r:id="rId33"/>
    <p:sldId id="274" r:id="rId34"/>
    <p:sldId id="293" r:id="rId35"/>
    <p:sldId id="315" r:id="rId36"/>
    <p:sldId id="294" r:id="rId37"/>
    <p:sldId id="295" r:id="rId38"/>
    <p:sldId id="296" r:id="rId39"/>
    <p:sldId id="297" r:id="rId40"/>
    <p:sldId id="270" r:id="rId41"/>
    <p:sldId id="298" r:id="rId42"/>
    <p:sldId id="317" r:id="rId43"/>
    <p:sldId id="316" r:id="rId44"/>
    <p:sldId id="300" r:id="rId45"/>
    <p:sldId id="299" r:id="rId46"/>
    <p:sldId id="301" r:id="rId47"/>
    <p:sldId id="268" r:id="rId48"/>
    <p:sldId id="269" r:id="rId49"/>
    <p:sldId id="318" r:id="rId50"/>
    <p:sldId id="303" r:id="rId51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41402EF-72EA-4F86-9227-E1922CEE125F}">
          <p14:sldIdLst>
            <p14:sldId id="256"/>
            <p14:sldId id="267"/>
          </p14:sldIdLst>
        </p14:section>
        <p14:section name="Internet Protocols" id="{8D20696D-0076-C644-92D1-1E9925F706FE}">
          <p14:sldIdLst>
            <p14:sldId id="304"/>
            <p14:sldId id="275"/>
            <p14:sldId id="305"/>
            <p14:sldId id="276"/>
            <p14:sldId id="277"/>
            <p14:sldId id="306"/>
            <p14:sldId id="307"/>
            <p14:sldId id="278"/>
            <p14:sldId id="279"/>
          </p14:sldIdLst>
        </p14:section>
        <p14:section name="Domain Name System" id="{01068383-84E0-4E4F-A177-F11598F879CC}">
          <p14:sldIdLst>
            <p14:sldId id="271"/>
            <p14:sldId id="280"/>
            <p14:sldId id="308"/>
            <p14:sldId id="309"/>
            <p14:sldId id="310"/>
            <p14:sldId id="282"/>
            <p14:sldId id="311"/>
          </p14:sldIdLst>
        </p14:section>
        <p14:section name="Uniform Resource Locators" id="{2ABF5F8E-83A9-B547-8052-3D3B163B68F3}">
          <p14:sldIdLst>
            <p14:sldId id="272"/>
            <p14:sldId id="283"/>
            <p14:sldId id="312"/>
            <p14:sldId id="284"/>
            <p14:sldId id="285"/>
            <p14:sldId id="286"/>
            <p14:sldId id="287"/>
            <p14:sldId id="288"/>
          </p14:sldIdLst>
        </p14:section>
        <p14:section name="Hypertext Transfer Protocol" id="{CA05954C-6277-8348-B5D0-12BFC2438E75}">
          <p14:sldIdLst>
            <p14:sldId id="273"/>
            <p14:sldId id="290"/>
            <p14:sldId id="313"/>
            <p14:sldId id="291"/>
            <p14:sldId id="292"/>
            <p14:sldId id="314"/>
          </p14:sldIdLst>
        </p14:section>
        <p14:section name="Web Browsers" id="{D9A8A5EE-C8E5-C846-ADF8-19E179622BED}">
          <p14:sldIdLst>
            <p14:sldId id="274"/>
            <p14:sldId id="293"/>
            <p14:sldId id="315"/>
            <p14:sldId id="294"/>
            <p14:sldId id="295"/>
            <p14:sldId id="296"/>
            <p14:sldId id="297"/>
          </p14:sldIdLst>
        </p14:section>
        <p14:section name="Web Servers" id="{596B65D2-BE28-DC40-80AC-DE98AD045137}">
          <p14:sldIdLst>
            <p14:sldId id="270"/>
            <p14:sldId id="298"/>
            <p14:sldId id="317"/>
            <p14:sldId id="316"/>
            <p14:sldId id="300"/>
            <p14:sldId id="299"/>
            <p14:sldId id="301"/>
          </p14:sldIdLst>
        </p14:section>
        <p14:section name="Summary" id="{1E0F067F-4C98-D649-AC79-12D386492DA0}">
          <p14:sldIdLst>
            <p14:sldId id="268"/>
            <p14:sldId id="269"/>
            <p14:sldId id="318"/>
            <p14:sldId id="30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orient="horz" pos="1440">
          <p15:clr>
            <a:srgbClr val="A4A3A4"/>
          </p15:clr>
        </p15:guide>
        <p15:guide id="3" orient="horz">
          <p15:clr>
            <a:srgbClr val="A4A3A4"/>
          </p15:clr>
        </p15:guide>
        <p15:guide id="4" pos="3840">
          <p15:clr>
            <a:srgbClr val="A4A3A4"/>
          </p15:clr>
        </p15:guide>
        <p15:guide id="5" pos="19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1576" autoAdjust="0"/>
    <p:restoredTop sz="86387" autoAdjust="0"/>
  </p:normalViewPr>
  <p:slideViewPr>
    <p:cSldViewPr showGuides="1">
      <p:cViewPr varScale="1">
        <p:scale>
          <a:sx n="67" d="100"/>
          <a:sy n="67" d="100"/>
        </p:scale>
        <p:origin x="556" y="60"/>
      </p:cViewPr>
      <p:guideLst>
        <p:guide orient="horz" pos="2880"/>
        <p:guide orient="horz" pos="1440"/>
        <p:guide orient="horz"/>
        <p:guide pos="3840"/>
        <p:guide pos="1920"/>
      </p:guideLst>
    </p:cSldViewPr>
  </p:slideViewPr>
  <p:outlineViewPr>
    <p:cViewPr>
      <p:scale>
        <a:sx n="33" d="100"/>
        <a:sy n="33" d="100"/>
      </p:scale>
      <p:origin x="0" y="-82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258"/>
    </p:cViewPr>
  </p:sorterViewPr>
  <p:notesViewPr>
    <p:cSldViewPr>
      <p:cViewPr varScale="1">
        <p:scale>
          <a:sx n="66" d="100"/>
          <a:sy n="66" d="100"/>
        </p:scale>
        <p:origin x="1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3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D27DE-FC0E-EC49-B1C5-B796F9CDC289}" type="datetimeFigureOut">
              <a:rPr lang="en-US" smtClean="0"/>
              <a:t>8/17/2019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C01C6-9040-D44A-A0F9-7BE70F3FD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33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C01C6-9040-D44A-A0F9-7BE70F3FD8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81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85800"/>
            <a:ext cx="7474024" cy="2819400"/>
          </a:xfrm>
        </p:spPr>
        <p:txBody>
          <a:bodyPr>
            <a:noAutofit/>
          </a:bodyPr>
          <a:lstStyle>
            <a:lvl1pPr algn="l">
              <a:lnSpc>
                <a:spcPts val="6200"/>
              </a:lnSpc>
              <a:defRPr sz="5400">
                <a:latin typeface="Rockwell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49080"/>
            <a:ext cx="5486400" cy="5334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610600" y="0"/>
            <a:ext cx="5334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8839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572000"/>
            <a:ext cx="9144000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4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0" y="1676400"/>
            <a:ext cx="5638800" cy="45259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61963" indent="-4763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6294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222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25963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4008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/>
              <a:t>Enter subtitle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037513" cy="8382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2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Rockwell Condensed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8/17/2019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924800" cy="1066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143000"/>
            <a:ext cx="716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8915400" y="0"/>
            <a:ext cx="228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39200" y="0"/>
            <a:ext cx="762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5400" y="6553200"/>
            <a:ext cx="228600" cy="304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57200" y="655320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1" kern="1200" dirty="0">
                <a:solidFill>
                  <a:schemeClr val="tx1"/>
                </a:solidFill>
                <a:effectLst/>
                <a:latin typeface="Rockwell" pitchFamily="18" charset="0"/>
                <a:ea typeface="+mj-ea"/>
                <a:cs typeface="+mj-cs"/>
              </a:rPr>
              <a:t>How the Web Works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Protocols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Ensures transmissions arrive in order and without error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Transport Layer (TCP)</a:t>
            </a:r>
          </a:p>
        </p:txBody>
      </p:sp>
      <p:pic>
        <p:nvPicPr>
          <p:cNvPr id="2" name="Picture 1" descr="4812602004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2276872"/>
            <a:ext cx="6120680" cy="399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582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Protocols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There are </a:t>
            </a:r>
            <a:r>
              <a:rPr lang="en-US" b="1" dirty="0"/>
              <a:t>many</a:t>
            </a:r>
            <a:r>
              <a:rPr lang="en-US" dirty="0"/>
              <a:t> application layer protocols. Web developers should be aware of :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HTTP. </a:t>
            </a:r>
            <a:r>
              <a:rPr lang="en-US" dirty="0"/>
              <a:t>The Hypertext Transfer Protocol is used for web communication.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SSH. </a:t>
            </a:r>
            <a:r>
              <a:rPr lang="en-US" dirty="0"/>
              <a:t>The Secure Shell Protocol allows remote command-line connections to servers.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FTP</a:t>
            </a:r>
            <a:r>
              <a:rPr lang="en-US" dirty="0"/>
              <a:t>. The File Transfer Protocol is used for transferring files between computers.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POP/IMAP/SMTP</a:t>
            </a:r>
            <a:r>
              <a:rPr lang="en-US" dirty="0"/>
              <a:t>. Email-related protocols for transferring and storing email.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DNS</a:t>
            </a:r>
            <a:r>
              <a:rPr lang="en-US" dirty="0"/>
              <a:t>. The Domain Name System protocol used for resolving domain names to IP addresses.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Application Layer</a:t>
            </a:r>
          </a:p>
        </p:txBody>
      </p:sp>
    </p:spTree>
    <p:extLst>
      <p:ext uri="{BB962C8B-B14F-4D97-AF65-F5344CB8AC3E}">
        <p14:creationId xmlns:p14="http://schemas.microsoft.com/office/powerpoint/2010/main" val="815793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2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Internet Protocols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Domain Name System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Uniform Resource Locators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Hypertext Transfer Protocol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Browsers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Servers 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821122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Domain Name System</a:t>
            </a:r>
          </a:p>
        </p:txBody>
      </p:sp>
      <p:pic>
        <p:nvPicPr>
          <p:cNvPr id="2" name="Content Placeholder 1" descr="4812602007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295" b="63339"/>
          <a:stretch/>
        </p:blipFill>
        <p:spPr>
          <a:xfrm>
            <a:off x="1259632" y="1268760"/>
            <a:ext cx="6402538" cy="1960669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Name Levels</a:t>
            </a:r>
          </a:p>
        </p:txBody>
      </p:sp>
    </p:spTree>
    <p:extLst>
      <p:ext uri="{BB962C8B-B14F-4D97-AF65-F5344CB8AC3E}">
        <p14:creationId xmlns:p14="http://schemas.microsoft.com/office/powerpoint/2010/main" val="269027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Domain Name System</a:t>
            </a:r>
          </a:p>
        </p:txBody>
      </p:sp>
      <p:pic>
        <p:nvPicPr>
          <p:cNvPr id="2" name="Content Placeholder 1" descr="481260200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294" b="-6294"/>
          <a:stretch>
            <a:fillRect/>
          </a:stretch>
        </p:blipFill>
        <p:spPr>
          <a:xfrm>
            <a:off x="1259632" y="1268760"/>
            <a:ext cx="6402538" cy="5138975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Name Levels</a:t>
            </a:r>
          </a:p>
        </p:txBody>
      </p:sp>
    </p:spTree>
    <p:extLst>
      <p:ext uri="{BB962C8B-B14F-4D97-AF65-F5344CB8AC3E}">
        <p14:creationId xmlns:p14="http://schemas.microsoft.com/office/powerpoint/2010/main" val="2882169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Domain Name System</a:t>
            </a:r>
          </a:p>
        </p:txBody>
      </p:sp>
      <p:pic>
        <p:nvPicPr>
          <p:cNvPr id="2" name="Content Placeholder 1" descr="481260200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294" b="-6294"/>
          <a:stretch>
            <a:fillRect/>
          </a:stretch>
        </p:blipFill>
        <p:spPr>
          <a:xfrm>
            <a:off x="1259632" y="1268760"/>
            <a:ext cx="6402538" cy="5138975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Name Levels</a:t>
            </a:r>
          </a:p>
        </p:txBody>
      </p:sp>
    </p:spTree>
    <p:extLst>
      <p:ext uri="{BB962C8B-B14F-4D97-AF65-F5344CB8AC3E}">
        <p14:creationId xmlns:p14="http://schemas.microsoft.com/office/powerpoint/2010/main" val="3499548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Domain Name System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/>
              <a:t>Generic top-level domain (</a:t>
            </a:r>
            <a:r>
              <a:rPr lang="en-US" dirty="0" err="1"/>
              <a:t>gTLD</a:t>
            </a:r>
            <a:r>
              <a:rPr lang="en-US" dirty="0"/>
              <a:t>)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Unrestricted. TLDs include .com, </a:t>
            </a:r>
            <a:r>
              <a:rPr lang="en-US" dirty="0" err="1"/>
              <a:t>.net</a:t>
            </a:r>
            <a:r>
              <a:rPr lang="en-US" dirty="0"/>
              <a:t>, .org, and .info.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Sponsored. TLDs including .</a:t>
            </a:r>
            <a:r>
              <a:rPr lang="en-US" dirty="0" err="1"/>
              <a:t>gov</a:t>
            </a:r>
            <a:r>
              <a:rPr lang="en-US" dirty="0"/>
              <a:t>, .mil, .</a:t>
            </a:r>
            <a:r>
              <a:rPr lang="en-US" dirty="0" err="1"/>
              <a:t>edu</a:t>
            </a:r>
            <a:r>
              <a:rPr lang="en-US" dirty="0"/>
              <a:t>, and others. 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New TLDs.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Country code top-level domain (</a:t>
            </a:r>
            <a:r>
              <a:rPr lang="en-US" dirty="0" err="1"/>
              <a:t>ccTLD</a:t>
            </a:r>
            <a:r>
              <a:rPr lang="en-US" dirty="0"/>
              <a:t>)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TLDs include .us , .</a:t>
            </a:r>
            <a:r>
              <a:rPr lang="en-US" dirty="0" err="1"/>
              <a:t>ca</a:t>
            </a:r>
            <a:r>
              <a:rPr lang="en-US" dirty="0"/>
              <a:t> , .</a:t>
            </a:r>
            <a:r>
              <a:rPr lang="en-US" dirty="0" err="1"/>
              <a:t>uk</a:t>
            </a:r>
            <a:r>
              <a:rPr lang="en-US" dirty="0"/>
              <a:t> , and .au.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Internationalized Domain Names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arpa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Types of Top Level Domains</a:t>
            </a:r>
          </a:p>
        </p:txBody>
      </p:sp>
    </p:spTree>
    <p:extLst>
      <p:ext uri="{BB962C8B-B14F-4D97-AF65-F5344CB8AC3E}">
        <p14:creationId xmlns:p14="http://schemas.microsoft.com/office/powerpoint/2010/main" val="425675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Domain Name System</a:t>
            </a:r>
          </a:p>
        </p:txBody>
      </p:sp>
      <p:pic>
        <p:nvPicPr>
          <p:cNvPr id="2" name="Content Placeholder 1" descr="481260200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506" r="-17506"/>
          <a:stretch>
            <a:fillRect/>
          </a:stretch>
        </p:blipFill>
        <p:spPr>
          <a:xfrm>
            <a:off x="900113" y="1676400"/>
            <a:ext cx="7786687" cy="4525963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Name Registration</a:t>
            </a:r>
          </a:p>
        </p:txBody>
      </p:sp>
    </p:spTree>
    <p:extLst>
      <p:ext uri="{BB962C8B-B14F-4D97-AF65-F5344CB8AC3E}">
        <p14:creationId xmlns:p14="http://schemas.microsoft.com/office/powerpoint/2010/main" val="1833298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Domain Name System</a:t>
            </a:r>
          </a:p>
        </p:txBody>
      </p:sp>
      <p:pic>
        <p:nvPicPr>
          <p:cNvPr id="6" name="Content Placeholder 5" descr="481260200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06" r="-3406"/>
          <a:stretch>
            <a:fillRect/>
          </a:stretch>
        </p:blipFill>
        <p:spPr>
          <a:xfrm>
            <a:off x="395537" y="1383118"/>
            <a:ext cx="8599164" cy="4998210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Address Resolution</a:t>
            </a:r>
          </a:p>
        </p:txBody>
      </p:sp>
    </p:spTree>
    <p:extLst>
      <p:ext uri="{BB962C8B-B14F-4D97-AF65-F5344CB8AC3E}">
        <p14:creationId xmlns:p14="http://schemas.microsoft.com/office/powerpoint/2010/main" val="33782153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2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Internet Protocols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Domain Name System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Uniform Resource Locators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Hypertext Transfer Protocol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Browsers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Servers 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868698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2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Internet Protocols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Domain Name System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Uniform Resource Locators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Hypertext Transfer Protocol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Browsers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Servers 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Resource Locators</a:t>
            </a:r>
          </a:p>
        </p:txBody>
      </p:sp>
      <p:pic>
        <p:nvPicPr>
          <p:cNvPr id="2" name="Content Placeholder 1" descr="4812602010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4789" b="-214789"/>
          <a:stretch>
            <a:fillRect/>
          </a:stretch>
        </p:blipFill>
        <p:spPr>
          <a:xfrm>
            <a:off x="900113" y="1676400"/>
            <a:ext cx="7786687" cy="4525963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6156398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Resource Locators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r>
              <a:rPr lang="en-US" dirty="0"/>
              <a:t> Recall that in Section 2.1, we listed several application layer protocols on the TCP/IP stack. FTP, SSH, HTTP, POP, IMAP, DNS, </a:t>
            </a:r>
            <a:r>
              <a:rPr lang="mr-IN" dirty="0"/>
              <a:t>…</a:t>
            </a:r>
            <a:endParaRPr lang="en-CA" dirty="0"/>
          </a:p>
          <a:p>
            <a:r>
              <a:rPr lang="en-US" dirty="0"/>
              <a:t>Requesting </a:t>
            </a:r>
          </a:p>
          <a:p>
            <a:pPr marL="342900" indent="-342900">
              <a:buFont typeface="Arial"/>
              <a:buChar char="•"/>
            </a:pPr>
            <a:r>
              <a:rPr lang="en-US" b="1" dirty="0">
                <a:solidFill>
                  <a:srgbClr val="A82233"/>
                </a:solidFill>
              </a:rPr>
              <a:t>ftp</a:t>
            </a:r>
            <a:r>
              <a:rPr lang="en-US" dirty="0">
                <a:solidFill>
                  <a:srgbClr val="404040"/>
                </a:solidFill>
              </a:rPr>
              <a:t>://</a:t>
            </a:r>
            <a:r>
              <a:rPr lang="en-US" dirty="0" err="1"/>
              <a:t>example.com</a:t>
            </a:r>
            <a:r>
              <a:rPr lang="en-US" dirty="0"/>
              <a:t>/</a:t>
            </a:r>
            <a:r>
              <a:rPr lang="en-US" dirty="0" err="1"/>
              <a:t>abc.txt</a:t>
            </a:r>
            <a:r>
              <a:rPr lang="en-US" dirty="0"/>
              <a:t>  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sends out an FTP request on port 21, while</a:t>
            </a:r>
          </a:p>
          <a:p>
            <a:pPr marL="342900" indent="-342900">
              <a:buFont typeface="Arial"/>
              <a:buChar char="•"/>
            </a:pPr>
            <a:r>
              <a:rPr lang="en-US" b="1" dirty="0">
                <a:solidFill>
                  <a:schemeClr val="accent2"/>
                </a:solidFill>
              </a:rPr>
              <a:t>http</a:t>
            </a:r>
            <a:r>
              <a:rPr lang="en-US" dirty="0"/>
              <a:t>://</a:t>
            </a:r>
            <a:r>
              <a:rPr lang="en-US" dirty="0" err="1"/>
              <a:t>example.com</a:t>
            </a:r>
            <a:r>
              <a:rPr lang="en-US" dirty="0"/>
              <a:t>/</a:t>
            </a:r>
            <a:r>
              <a:rPr lang="en-US" dirty="0" err="1"/>
              <a:t>abc.txt</a:t>
            </a:r>
            <a:r>
              <a:rPr lang="en-US" dirty="0"/>
              <a:t>  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transmits an HTTP request on port 80.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Protocol</a:t>
            </a:r>
          </a:p>
        </p:txBody>
      </p:sp>
    </p:spTree>
    <p:extLst>
      <p:ext uri="{BB962C8B-B14F-4D97-AF65-F5344CB8AC3E}">
        <p14:creationId xmlns:p14="http://schemas.microsoft.com/office/powerpoint/2010/main" val="21055441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Resource Locators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The domain identifies the server from which we are requesting resources.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Since the DNS system is case insensitive, this part of the URL is case insensitive.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Alternatively, an IP address can be used for the domain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Domain</a:t>
            </a:r>
          </a:p>
        </p:txBody>
      </p:sp>
    </p:spTree>
    <p:extLst>
      <p:ext uri="{BB962C8B-B14F-4D97-AF65-F5344CB8AC3E}">
        <p14:creationId xmlns:p14="http://schemas.microsoft.com/office/powerpoint/2010/main" val="4597611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Resource Locators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 The optional port attribute allows us to specify connections to ports other than the defaults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Add a colon after the domain, then specify an integer port number.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Port</a:t>
            </a:r>
          </a:p>
        </p:txBody>
      </p:sp>
    </p:spTree>
    <p:extLst>
      <p:ext uri="{BB962C8B-B14F-4D97-AF65-F5344CB8AC3E}">
        <p14:creationId xmlns:p14="http://schemas.microsoft.com/office/powerpoint/2010/main" val="5587634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Resource Locators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>
            <a:normAutofit/>
          </a:bodyPr>
          <a:lstStyle/>
          <a:p>
            <a:r>
              <a:rPr lang="en-US" dirty="0"/>
              <a:t>Familiar concept to anyone who has ever used a computer file system.</a:t>
            </a:r>
          </a:p>
          <a:p>
            <a:r>
              <a:rPr lang="en-US" dirty="0"/>
              <a:t>The root of a web server corresponds to a folder somewhere on that server.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On many Linux servers that path is /</a:t>
            </a:r>
            <a:r>
              <a:rPr lang="en-US" dirty="0" err="1"/>
              <a:t>var</a:t>
            </a:r>
            <a:r>
              <a:rPr lang="en-US" dirty="0"/>
              <a:t>/www/html/ 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On Windows IIS machines it is often /</a:t>
            </a:r>
            <a:r>
              <a:rPr lang="en-US" dirty="0" err="1"/>
              <a:t>inetpub</a:t>
            </a:r>
            <a:r>
              <a:rPr lang="en-US" dirty="0"/>
              <a:t>/</a:t>
            </a:r>
            <a:r>
              <a:rPr lang="en-US" dirty="0" err="1"/>
              <a:t>wwwroot</a:t>
            </a:r>
            <a:r>
              <a:rPr lang="en-US" dirty="0"/>
              <a:t>/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r>
              <a:rPr lang="en-US" dirty="0"/>
              <a:t>The path is optional. However, when requesting a folder or the top-level page, the web server will decide which file to send you.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Path</a:t>
            </a:r>
          </a:p>
        </p:txBody>
      </p:sp>
    </p:spTree>
    <p:extLst>
      <p:ext uri="{BB962C8B-B14F-4D97-AF65-F5344CB8AC3E}">
        <p14:creationId xmlns:p14="http://schemas.microsoft.com/office/powerpoint/2010/main" val="1911981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Resource Locators</a:t>
            </a:r>
          </a:p>
        </p:txBody>
      </p:sp>
      <p:pic>
        <p:nvPicPr>
          <p:cNvPr id="2" name="Content Placeholder 1" descr="481260201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998" b="-35998"/>
          <a:stretch>
            <a:fillRect/>
          </a:stretch>
        </p:blipFill>
        <p:spPr>
          <a:xfrm>
            <a:off x="1403648" y="620688"/>
            <a:ext cx="6779096" cy="5441218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Query String</a:t>
            </a:r>
          </a:p>
        </p:txBody>
      </p:sp>
    </p:spTree>
    <p:extLst>
      <p:ext uri="{BB962C8B-B14F-4D97-AF65-F5344CB8AC3E}">
        <p14:creationId xmlns:p14="http://schemas.microsoft.com/office/powerpoint/2010/main" val="832107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Resource Locators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r>
              <a:rPr lang="en-US" dirty="0"/>
              <a:t> A way of requesting a portion of a page.</a:t>
            </a:r>
          </a:p>
          <a:p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Browsers will see the fragment in the URL, seek out the tag anchor in the HTML, and scroll the website to it.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Fragment</a:t>
            </a:r>
          </a:p>
        </p:txBody>
      </p:sp>
    </p:spTree>
    <p:extLst>
      <p:ext uri="{BB962C8B-B14F-4D97-AF65-F5344CB8AC3E}">
        <p14:creationId xmlns:p14="http://schemas.microsoft.com/office/powerpoint/2010/main" val="8135120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2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Internet Protocols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Domain Name System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Uniform Resource Locators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Hypertext Transfer Protocol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Browsers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Servers 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6144789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Hypertext Transfer Protocol</a:t>
            </a:r>
          </a:p>
        </p:txBody>
      </p:sp>
      <p:pic>
        <p:nvPicPr>
          <p:cNvPr id="5" name="Content Placeholder 4" descr="4812602012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140" r="-9140"/>
          <a:stretch>
            <a:fillRect/>
          </a:stretch>
        </p:blipFill>
        <p:spPr>
          <a:xfrm>
            <a:off x="900113" y="1676400"/>
            <a:ext cx="7786687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Headers</a:t>
            </a:r>
          </a:p>
        </p:txBody>
      </p:sp>
    </p:spTree>
    <p:extLst>
      <p:ext uri="{BB962C8B-B14F-4D97-AF65-F5344CB8AC3E}">
        <p14:creationId xmlns:p14="http://schemas.microsoft.com/office/powerpoint/2010/main" val="16614974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Hypertext Transfer Protocol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Request headers </a:t>
            </a:r>
            <a:r>
              <a:rPr lang="en-US" dirty="0"/>
              <a:t>include data about the client machine.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Response headers </a:t>
            </a:r>
            <a:r>
              <a:rPr lang="en-US" dirty="0"/>
              <a:t>have information about the server answering the request and the data being sent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Headers</a:t>
            </a:r>
          </a:p>
        </p:txBody>
      </p:sp>
      <p:pic>
        <p:nvPicPr>
          <p:cNvPr id="5" name="Picture 4" descr="481260201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852936"/>
            <a:ext cx="5184576" cy="35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541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2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Internet Protocols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Domain Name System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Uniform Resource Locators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Hypertext Transfer Protocol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Browsers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Servers 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5717471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Hypertext Transfer Protocol</a:t>
            </a:r>
          </a:p>
        </p:txBody>
      </p:sp>
      <p:pic>
        <p:nvPicPr>
          <p:cNvPr id="5" name="Content Placeholder 4" descr="481260201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736" r="-5736"/>
          <a:stretch>
            <a:fillRect/>
          </a:stretch>
        </p:blipFill>
        <p:spPr>
          <a:xfrm>
            <a:off x="900113" y="1676400"/>
            <a:ext cx="7786687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Request Methods</a:t>
            </a:r>
          </a:p>
        </p:txBody>
      </p:sp>
    </p:spTree>
    <p:extLst>
      <p:ext uri="{BB962C8B-B14F-4D97-AF65-F5344CB8AC3E}">
        <p14:creationId xmlns:p14="http://schemas.microsoft.com/office/powerpoint/2010/main" val="6807510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Hypertext Transfer Protocol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676400"/>
            <a:ext cx="8219256" cy="452596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3200" dirty="0"/>
              <a:t>2## codes are for successful responses, 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/>
              <a:t>3## are for redirection-related responses,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/>
              <a:t>4## codes are </a:t>
            </a:r>
            <a:r>
              <a:rPr lang="en-US" sz="3200" b="1" dirty="0"/>
              <a:t>client</a:t>
            </a:r>
            <a:r>
              <a:rPr lang="en-US" sz="3200" dirty="0"/>
              <a:t> errors,</a:t>
            </a:r>
          </a:p>
          <a:p>
            <a:pPr marL="342900" indent="-342900">
              <a:buFont typeface="Arial"/>
              <a:buChar char="•"/>
            </a:pPr>
            <a:r>
              <a:rPr lang="en-US" sz="3200" dirty="0"/>
              <a:t>5## codes are </a:t>
            </a:r>
            <a:r>
              <a:rPr lang="en-US" sz="3200" b="1" dirty="0"/>
              <a:t>server</a:t>
            </a:r>
            <a:r>
              <a:rPr lang="en-US" sz="3200" dirty="0"/>
              <a:t> errors.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 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 Response Codes</a:t>
            </a:r>
          </a:p>
        </p:txBody>
      </p:sp>
    </p:spTree>
    <p:extLst>
      <p:ext uri="{BB962C8B-B14F-4D97-AF65-F5344CB8AC3E}">
        <p14:creationId xmlns:p14="http://schemas.microsoft.com/office/powerpoint/2010/main" val="173787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Hypertext Transfer Protocol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676400"/>
            <a:ext cx="8219256" cy="4525963"/>
          </a:xfrm>
        </p:spPr>
        <p:txBody>
          <a:bodyPr>
            <a:normAutofit/>
          </a:bodyPr>
          <a:lstStyle/>
          <a:p>
            <a:r>
              <a:rPr lang="en-US" dirty="0"/>
              <a:t>200: OK </a:t>
            </a:r>
          </a:p>
          <a:p>
            <a:r>
              <a:rPr lang="en-US" dirty="0"/>
              <a:t>301: Moved Permanently </a:t>
            </a:r>
          </a:p>
          <a:p>
            <a:r>
              <a:rPr lang="en-US" dirty="0"/>
              <a:t>304: Not Modified </a:t>
            </a:r>
          </a:p>
          <a:p>
            <a:r>
              <a:rPr lang="en-US" dirty="0"/>
              <a:t>307: Temporary redirect </a:t>
            </a:r>
          </a:p>
          <a:p>
            <a:r>
              <a:rPr lang="en-US" dirty="0"/>
              <a:t>400: Bad Request </a:t>
            </a:r>
          </a:p>
          <a:p>
            <a:r>
              <a:rPr lang="en-US" dirty="0"/>
              <a:t>401: Unauthorized </a:t>
            </a:r>
          </a:p>
          <a:p>
            <a:r>
              <a:rPr lang="en-US" dirty="0"/>
              <a:t>404: Not found </a:t>
            </a:r>
          </a:p>
          <a:p>
            <a:r>
              <a:rPr lang="en-US" dirty="0"/>
              <a:t>414: Request URI too long </a:t>
            </a:r>
          </a:p>
          <a:p>
            <a:r>
              <a:rPr lang="en-US" dirty="0"/>
              <a:t>500: Internal server error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/>
              <a:t> </a:t>
            </a: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 (Some) Response Codes</a:t>
            </a:r>
          </a:p>
        </p:txBody>
      </p:sp>
    </p:spTree>
    <p:extLst>
      <p:ext uri="{BB962C8B-B14F-4D97-AF65-F5344CB8AC3E}">
        <p14:creationId xmlns:p14="http://schemas.microsoft.com/office/powerpoint/2010/main" val="24255027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2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Internet Protocols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Domain Name System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Uniform Resource Locators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Hypertext Transfer Protocol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Web Browsers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Servers 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0913454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Browsers</a:t>
            </a:r>
          </a:p>
        </p:txBody>
      </p:sp>
      <p:pic>
        <p:nvPicPr>
          <p:cNvPr id="5" name="Content Placeholder 4" descr="481260201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47" r="-5847"/>
          <a:stretch>
            <a:fillRect/>
          </a:stretch>
        </p:blipFill>
        <p:spPr>
          <a:xfrm>
            <a:off x="900113" y="1676400"/>
            <a:ext cx="7786687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Fetching a Web Page</a:t>
            </a:r>
          </a:p>
        </p:txBody>
      </p:sp>
    </p:spTree>
    <p:extLst>
      <p:ext uri="{BB962C8B-B14F-4D97-AF65-F5344CB8AC3E}">
        <p14:creationId xmlns:p14="http://schemas.microsoft.com/office/powerpoint/2010/main" val="17546986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Browsers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Fetching a Web Page </a:t>
            </a:r>
            <a:r>
              <a:rPr lang="mr-IN" dirty="0"/>
              <a:t>–</a:t>
            </a:r>
            <a:r>
              <a:rPr lang="en-US" dirty="0"/>
              <a:t> Load Times and Cascades</a:t>
            </a:r>
          </a:p>
        </p:txBody>
      </p:sp>
      <p:pic>
        <p:nvPicPr>
          <p:cNvPr id="6" name="Content Placeholder 5" descr="4812602016.t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74" r="-7274"/>
          <a:stretch>
            <a:fillRect/>
          </a:stretch>
        </p:blipFill>
        <p:spPr>
          <a:xfrm>
            <a:off x="900113" y="1676400"/>
            <a:ext cx="7786687" cy="4525963"/>
          </a:xfrm>
        </p:spPr>
      </p:pic>
    </p:spTree>
    <p:extLst>
      <p:ext uri="{BB962C8B-B14F-4D97-AF65-F5344CB8AC3E}">
        <p14:creationId xmlns:p14="http://schemas.microsoft.com/office/powerpoint/2010/main" val="9505009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Browsers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Interpreting the entire HTML markup together with the image and other assets into a grid of pixels for display within the browser window is called rendering the webpage.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Implemented differently for each browser (Firefox, Chrome, Safari, Explorer, and Opera)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Browser Rendering</a:t>
            </a:r>
          </a:p>
        </p:txBody>
      </p:sp>
    </p:spTree>
    <p:extLst>
      <p:ext uri="{BB962C8B-B14F-4D97-AF65-F5344CB8AC3E}">
        <p14:creationId xmlns:p14="http://schemas.microsoft.com/office/powerpoint/2010/main" val="10286893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Browsers</a:t>
            </a:r>
          </a:p>
        </p:txBody>
      </p:sp>
      <p:pic>
        <p:nvPicPr>
          <p:cNvPr id="5" name="Content Placeholder 4" descr="481260201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738" r="-6738"/>
          <a:stretch>
            <a:fillRect/>
          </a:stretch>
        </p:blipFill>
        <p:spPr>
          <a:xfrm>
            <a:off x="900113" y="1676400"/>
            <a:ext cx="7786687" cy="4525963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Browser Caching</a:t>
            </a:r>
          </a:p>
        </p:txBody>
      </p:sp>
    </p:spTree>
    <p:extLst>
      <p:ext uri="{BB962C8B-B14F-4D97-AF65-F5344CB8AC3E}">
        <p14:creationId xmlns:p14="http://schemas.microsoft.com/office/powerpoint/2010/main" val="19381101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Browsers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1676400"/>
            <a:ext cx="7859216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search engine integration,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URL </a:t>
            </a:r>
            <a:r>
              <a:rPr lang="en-US" dirty="0" err="1"/>
              <a:t>autocompletion</a:t>
            </a:r>
            <a:r>
              <a:rPr lang="en-US" dirty="0"/>
              <a:t>,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Form </a:t>
            </a:r>
            <a:r>
              <a:rPr lang="en-US" dirty="0" err="1"/>
              <a:t>autocompletion</a:t>
            </a:r>
            <a:r>
              <a:rPr lang="en-US" dirty="0"/>
              <a:t>,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cloud caching of user history/bookmarks,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phishing website detection,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secure connection visualization, </a:t>
            </a:r>
          </a:p>
          <a:p>
            <a:r>
              <a:rPr lang="en-US" dirty="0"/>
              <a:t>and much more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Browser Features</a:t>
            </a:r>
          </a:p>
        </p:txBody>
      </p:sp>
    </p:spTree>
    <p:extLst>
      <p:ext uri="{BB962C8B-B14F-4D97-AF65-F5344CB8AC3E}">
        <p14:creationId xmlns:p14="http://schemas.microsoft.com/office/powerpoint/2010/main" val="7847955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Browsers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>
            <a:normAutofit/>
          </a:bodyPr>
          <a:lstStyle/>
          <a:p>
            <a:r>
              <a:rPr lang="en-US" dirty="0"/>
              <a:t>Can change what is shown to the end user. Newer challenge for web developers.</a:t>
            </a:r>
          </a:p>
          <a:p>
            <a:r>
              <a:rPr lang="en-US" dirty="0"/>
              <a:t>For developers, extensions like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Firebug and 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Yslow</a:t>
            </a:r>
            <a:r>
              <a:rPr lang="en-US" dirty="0"/>
              <a:t> </a:t>
            </a:r>
          </a:p>
          <a:p>
            <a:r>
              <a:rPr lang="en-US" dirty="0"/>
              <a:t>For the general public: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Adblock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Third Party Plugins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Browser Extensions</a:t>
            </a:r>
          </a:p>
        </p:txBody>
      </p:sp>
    </p:spTree>
    <p:extLst>
      <p:ext uri="{BB962C8B-B14F-4D97-AF65-F5344CB8AC3E}">
        <p14:creationId xmlns:p14="http://schemas.microsoft.com/office/powerpoint/2010/main" val="213912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Protocols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 A Layered Architecture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7544" y="1676400"/>
            <a:ext cx="8219256" cy="4525963"/>
          </a:xfrm>
        </p:spPr>
        <p:txBody>
          <a:bodyPr/>
          <a:lstStyle/>
          <a:p>
            <a:r>
              <a:rPr lang="en-US" dirty="0"/>
              <a:t> TCP/IP.</a:t>
            </a:r>
          </a:p>
          <a:p>
            <a:r>
              <a:rPr lang="en-US" dirty="0"/>
              <a:t>These protocols have been implemented in every operating system, and make fast web development possible.</a:t>
            </a:r>
          </a:p>
          <a:p>
            <a:endParaRPr lang="en-US" dirty="0"/>
          </a:p>
          <a:p>
            <a:r>
              <a:rPr lang="en-US" dirty="0"/>
              <a:t>Networking is it’s own entire discipline. </a:t>
            </a:r>
          </a:p>
          <a:p>
            <a:endParaRPr lang="en-US" dirty="0"/>
          </a:p>
          <a:p>
            <a:r>
              <a:rPr lang="en-US" dirty="0"/>
              <a:t>Web developer needs general awareness of what the suite of Internet protocols does</a:t>
            </a:r>
          </a:p>
        </p:txBody>
      </p:sp>
    </p:spTree>
    <p:extLst>
      <p:ext uri="{BB962C8B-B14F-4D97-AF65-F5344CB8AC3E}">
        <p14:creationId xmlns:p14="http://schemas.microsoft.com/office/powerpoint/2010/main" val="5843423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2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Internet Protocols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Domain Name System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Uniform Resource Locators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Hypertext Transfer Protocol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Browsers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Web Servers 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568265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A </a:t>
            </a:r>
            <a:r>
              <a:rPr lang="en-US" b="1" dirty="0"/>
              <a:t>web server </a:t>
            </a:r>
            <a:r>
              <a:rPr lang="en-US" dirty="0"/>
              <a:t>is nothing more than a computer that responds to HTTP requests.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Real-world web servers are often more powerful than your own desktop computer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Webservers must choose an </a:t>
            </a:r>
            <a:r>
              <a:rPr lang="en-US" b="1" dirty="0"/>
              <a:t>application stack </a:t>
            </a:r>
            <a:r>
              <a:rPr lang="en-US" dirty="0"/>
              <a:t>to run a website. This application stack  will include an 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operating system, 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web server software, 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a database, 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and a scripting language for dynamic requests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Operating Systems</a:t>
            </a:r>
          </a:p>
        </p:txBody>
      </p:sp>
    </p:spTree>
    <p:extLst>
      <p:ext uri="{BB962C8B-B14F-4D97-AF65-F5344CB8AC3E}">
        <p14:creationId xmlns:p14="http://schemas.microsoft.com/office/powerpoint/2010/main" val="11074449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r>
              <a:rPr lang="en-US" dirty="0"/>
              <a:t>We will rely on the LAMP software stack ,which refers to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L </a:t>
            </a:r>
            <a:r>
              <a:rPr lang="en-US" dirty="0" err="1"/>
              <a:t>inux</a:t>
            </a:r>
            <a:r>
              <a:rPr lang="en-US" dirty="0"/>
              <a:t> operating system,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 </a:t>
            </a:r>
            <a:r>
              <a:rPr lang="en-US" dirty="0" err="1"/>
              <a:t>pache</a:t>
            </a:r>
            <a:r>
              <a:rPr lang="en-US" dirty="0"/>
              <a:t> web server,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M </a:t>
            </a:r>
            <a:r>
              <a:rPr lang="en-US" dirty="0" err="1"/>
              <a:t>ySQL</a:t>
            </a:r>
            <a:r>
              <a:rPr lang="en-US" dirty="0"/>
              <a:t> database, and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 HP scripting language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r>
              <a:rPr lang="en-US" dirty="0"/>
              <a:t>Other stacks include WAMP, WISA, MEAN,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Application Stacks</a:t>
            </a:r>
          </a:p>
        </p:txBody>
      </p:sp>
    </p:spTree>
    <p:extLst>
      <p:ext uri="{BB962C8B-B14F-4D97-AF65-F5344CB8AC3E}">
        <p14:creationId xmlns:p14="http://schemas.microsoft.com/office/powerpoint/2010/main" val="12314361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Linux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Windows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Operating Systems</a:t>
            </a:r>
          </a:p>
        </p:txBody>
      </p:sp>
    </p:spTree>
    <p:extLst>
      <p:ext uri="{BB962C8B-B14F-4D97-AF65-F5344CB8AC3E}">
        <p14:creationId xmlns:p14="http://schemas.microsoft.com/office/powerpoint/2010/main" val="1114028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Apache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Nginx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IIS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Web Server Software</a:t>
            </a:r>
          </a:p>
        </p:txBody>
      </p:sp>
    </p:spTree>
    <p:extLst>
      <p:ext uri="{BB962C8B-B14F-4D97-AF65-F5344CB8AC3E}">
        <p14:creationId xmlns:p14="http://schemas.microsoft.com/office/powerpoint/2010/main" val="14111472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MySQL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PostgreSQL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err="1"/>
              <a:t>Sqlite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/>
              <a:t>Oracle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IBM DB2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Microsoft SQL Server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MongoDB</a:t>
            </a: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Database Software</a:t>
            </a:r>
          </a:p>
        </p:txBody>
      </p:sp>
    </p:spTree>
    <p:extLst>
      <p:ext uri="{BB962C8B-B14F-4D97-AF65-F5344CB8AC3E}">
        <p14:creationId xmlns:p14="http://schemas.microsoft.com/office/powerpoint/2010/main" val="181599623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PHP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ASP.NET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Python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/>
              <a:t>Node.js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mr-IN" dirty="0"/>
              <a:t>…</a:t>
            </a:r>
            <a:endParaRPr lang="en-CA" dirty="0"/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Scripting Software</a:t>
            </a:r>
          </a:p>
        </p:txBody>
      </p:sp>
    </p:spTree>
    <p:extLst>
      <p:ext uri="{BB962C8B-B14F-4D97-AF65-F5344CB8AC3E}">
        <p14:creationId xmlns:p14="http://schemas.microsoft.com/office/powerpoint/2010/main" val="343071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</a:rPr>
              <a:t>Chapter 2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4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Rockwell Extra Bold" pitchFamily="18" charset="0"/>
              </a:rPr>
              <a:t>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Internet Protocols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Domain Name System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Uniform Resource Locators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580112" y="2492896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Hypertext Transfer Protocol 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Browsers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Web Servers 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975520" y="5315580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49596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67544" y="1676401"/>
            <a:ext cx="8219256" cy="4344888"/>
          </a:xfrm>
        </p:spPr>
        <p:txBody>
          <a:bodyPr numCol="3">
            <a:normAutofit fontScale="70000" lnSpcReduction="20000"/>
          </a:bodyPr>
          <a:lstStyle/>
          <a:p>
            <a:r>
              <a:rPr lang="en-US" dirty="0"/>
              <a:t> address resolution</a:t>
            </a:r>
          </a:p>
          <a:p>
            <a:r>
              <a:rPr lang="en-US" dirty="0"/>
              <a:t>Apache</a:t>
            </a:r>
          </a:p>
          <a:p>
            <a:r>
              <a:rPr lang="en-US" dirty="0"/>
              <a:t>Application stack</a:t>
            </a:r>
          </a:p>
          <a:p>
            <a:r>
              <a:rPr lang="en-US" dirty="0"/>
              <a:t>application layer</a:t>
            </a:r>
          </a:p>
          <a:p>
            <a:r>
              <a:rPr lang="en-US" dirty="0"/>
              <a:t>country code top-level</a:t>
            </a:r>
          </a:p>
          <a:p>
            <a:r>
              <a:rPr lang="en-US" dirty="0"/>
              <a:t>domain (</a:t>
            </a:r>
            <a:r>
              <a:rPr lang="en-US" dirty="0" err="1"/>
              <a:t>ccTLD</a:t>
            </a:r>
            <a:r>
              <a:rPr lang="en-US" dirty="0"/>
              <a:t>)</a:t>
            </a:r>
          </a:p>
          <a:p>
            <a:r>
              <a:rPr lang="en-US" dirty="0"/>
              <a:t>DNS resolver</a:t>
            </a:r>
          </a:p>
          <a:p>
            <a:r>
              <a:rPr lang="en-US" dirty="0"/>
              <a:t>DNS server</a:t>
            </a:r>
          </a:p>
          <a:p>
            <a:r>
              <a:rPr lang="en-US" dirty="0"/>
              <a:t>domain names</a:t>
            </a:r>
          </a:p>
          <a:p>
            <a:r>
              <a:rPr lang="en-US" dirty="0"/>
              <a:t>domain name registrars</a:t>
            </a:r>
          </a:p>
          <a:p>
            <a:r>
              <a:rPr lang="en-US" dirty="0"/>
              <a:t>Domain Name System</a:t>
            </a:r>
          </a:p>
          <a:p>
            <a:r>
              <a:rPr lang="mr-IN" dirty="0"/>
              <a:t>(DNS)</a:t>
            </a:r>
          </a:p>
          <a:p>
            <a:r>
              <a:rPr lang="en-US" dirty="0"/>
              <a:t>FTP</a:t>
            </a:r>
          </a:p>
          <a:p>
            <a:r>
              <a:rPr lang="en-US" dirty="0"/>
              <a:t>four-layer network model</a:t>
            </a:r>
          </a:p>
          <a:p>
            <a:r>
              <a:rPr lang="en-US" dirty="0"/>
              <a:t>generic top-level domain</a:t>
            </a:r>
          </a:p>
          <a:p>
            <a:r>
              <a:rPr lang="en-US" dirty="0"/>
              <a:t>(</a:t>
            </a:r>
            <a:r>
              <a:rPr lang="en-US" dirty="0" err="1"/>
              <a:t>gTLD</a:t>
            </a:r>
            <a:r>
              <a:rPr lang="en-US" dirty="0"/>
              <a:t>)</a:t>
            </a:r>
          </a:p>
          <a:p>
            <a:r>
              <a:rPr lang="en-US" dirty="0"/>
              <a:t>GET request</a:t>
            </a:r>
          </a:p>
          <a:p>
            <a:r>
              <a:rPr lang="en-US" dirty="0"/>
              <a:t>HTTP</a:t>
            </a:r>
          </a:p>
          <a:p>
            <a:r>
              <a:rPr lang="en-US" dirty="0"/>
              <a:t>Internet Corporation for</a:t>
            </a:r>
          </a:p>
          <a:p>
            <a:r>
              <a:rPr lang="en-US" dirty="0"/>
              <a:t>Assigned Names and</a:t>
            </a:r>
          </a:p>
          <a:p>
            <a:r>
              <a:rPr lang="en-US" dirty="0"/>
              <a:t>Numbers (ICANN)</a:t>
            </a:r>
          </a:p>
          <a:p>
            <a:r>
              <a:rPr lang="en-US" dirty="0"/>
              <a:t>Internet Assigned</a:t>
            </a:r>
          </a:p>
          <a:p>
            <a:r>
              <a:rPr lang="en-US" dirty="0"/>
              <a:t>Numbers Authority</a:t>
            </a:r>
          </a:p>
          <a:p>
            <a:r>
              <a:rPr lang="en-US" dirty="0"/>
              <a:t>(IANA)</a:t>
            </a:r>
          </a:p>
          <a:p>
            <a:r>
              <a:rPr lang="en-US" dirty="0"/>
              <a:t>internationalized top-level</a:t>
            </a:r>
          </a:p>
          <a:p>
            <a:r>
              <a:rPr lang="en-US" dirty="0"/>
              <a:t>domain name (IDN)</a:t>
            </a:r>
          </a:p>
          <a:p>
            <a:r>
              <a:rPr lang="en-US" dirty="0"/>
              <a:t>Internet layer</a:t>
            </a:r>
          </a:p>
          <a:p>
            <a:r>
              <a:rPr lang="en-US" dirty="0"/>
              <a:t>Internet Protocol (IP)</a:t>
            </a:r>
          </a:p>
          <a:p>
            <a:r>
              <a:rPr lang="en-US" dirty="0"/>
              <a:t>IP address</a:t>
            </a:r>
          </a:p>
          <a:p>
            <a:r>
              <a:rPr lang="en-US" dirty="0"/>
              <a:t>IPv4</a:t>
            </a:r>
          </a:p>
          <a:p>
            <a:r>
              <a:rPr lang="en-US" dirty="0"/>
              <a:t>IPv6</a:t>
            </a:r>
          </a:p>
          <a:p>
            <a:r>
              <a:rPr lang="en-US" dirty="0"/>
              <a:t>LAMP software stack</a:t>
            </a:r>
          </a:p>
          <a:p>
            <a:r>
              <a:rPr lang="en-US" dirty="0"/>
              <a:t>link layer</a:t>
            </a:r>
          </a:p>
          <a:p>
            <a:r>
              <a:rPr lang="en-US" dirty="0"/>
              <a:t>MAC addresses</a:t>
            </a:r>
          </a:p>
          <a:p>
            <a:r>
              <a:rPr lang="en-US" dirty="0"/>
              <a:t>MEAN software stack</a:t>
            </a:r>
          </a:p>
          <a:p>
            <a:r>
              <a:rPr lang="en-US" dirty="0"/>
              <a:t>packet</a:t>
            </a:r>
          </a:p>
          <a:p>
            <a:r>
              <a:rPr lang="en-US" dirty="0"/>
              <a:t>protocol</a:t>
            </a:r>
          </a:p>
          <a:p>
            <a:r>
              <a:rPr lang="en-US" dirty="0"/>
              <a:t>port</a:t>
            </a:r>
          </a:p>
          <a:p>
            <a:r>
              <a:rPr lang="en-US" dirty="0"/>
              <a:t>POST request</a:t>
            </a:r>
          </a:p>
          <a:p>
            <a:r>
              <a:rPr lang="en-US" dirty="0"/>
              <a:t>protocol</a:t>
            </a:r>
          </a:p>
          <a:p>
            <a:r>
              <a:rPr lang="en-US" dirty="0"/>
              <a:t>request</a:t>
            </a:r>
          </a:p>
          <a:p>
            <a:r>
              <a:rPr lang="en-US" dirty="0"/>
              <a:t>request headers</a:t>
            </a:r>
          </a:p>
          <a:p>
            <a:r>
              <a:rPr lang="en-US" dirty="0"/>
              <a:t>response codes</a:t>
            </a:r>
          </a:p>
          <a:p>
            <a:r>
              <a:rPr lang="en-US" dirty="0"/>
              <a:t>response headers</a:t>
            </a:r>
          </a:p>
          <a:p>
            <a:r>
              <a:rPr lang="en-US" dirty="0"/>
              <a:t>reverse DNS lookups</a:t>
            </a:r>
          </a:p>
          <a:p>
            <a:r>
              <a:rPr lang="en-US" dirty="0"/>
              <a:t>root name server</a:t>
            </a:r>
          </a:p>
          <a:p>
            <a:r>
              <a:rPr lang="en-US" dirty="0"/>
              <a:t>second-level domain</a:t>
            </a:r>
          </a:p>
          <a:p>
            <a:r>
              <a:rPr lang="en-US" dirty="0"/>
              <a:t>SFTP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Key Terms</a:t>
            </a:r>
          </a:p>
        </p:txBody>
      </p:sp>
    </p:spTree>
    <p:extLst>
      <p:ext uri="{BB962C8B-B14F-4D97-AF65-F5344CB8AC3E}">
        <p14:creationId xmlns:p14="http://schemas.microsoft.com/office/powerpoint/2010/main" val="7382827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67544" y="1676401"/>
            <a:ext cx="8219256" cy="2760711"/>
          </a:xfrm>
        </p:spPr>
        <p:txBody>
          <a:bodyPr numCol="3">
            <a:normAutofit fontScale="92500"/>
          </a:bodyPr>
          <a:lstStyle/>
          <a:p>
            <a:r>
              <a:rPr lang="en-US" dirty="0"/>
              <a:t>SSH</a:t>
            </a:r>
          </a:p>
          <a:p>
            <a:r>
              <a:rPr lang="en-US" dirty="0"/>
              <a:t>subdomain</a:t>
            </a:r>
          </a:p>
          <a:p>
            <a:r>
              <a:rPr lang="en-US" dirty="0"/>
              <a:t>TCP/IP (Transmission</a:t>
            </a:r>
          </a:p>
          <a:p>
            <a:r>
              <a:rPr lang="en-US" dirty="0"/>
              <a:t>Control Protocol/</a:t>
            </a:r>
          </a:p>
          <a:p>
            <a:r>
              <a:rPr lang="en-US" dirty="0"/>
              <a:t>Internet Protocol)</a:t>
            </a:r>
          </a:p>
          <a:p>
            <a:r>
              <a:rPr lang="en-US" dirty="0"/>
              <a:t>transport layer</a:t>
            </a:r>
          </a:p>
          <a:p>
            <a:r>
              <a:rPr lang="en-US" dirty="0"/>
              <a:t>Transmission Control</a:t>
            </a:r>
          </a:p>
          <a:p>
            <a:r>
              <a:rPr lang="en-US" dirty="0"/>
              <a:t>Protocol (TCP)</a:t>
            </a:r>
          </a:p>
          <a:p>
            <a:r>
              <a:rPr lang="en-US" dirty="0"/>
              <a:t>top-level domain (TLD)</a:t>
            </a:r>
          </a:p>
          <a:p>
            <a:r>
              <a:rPr lang="en-US" dirty="0"/>
              <a:t>TLD name server</a:t>
            </a:r>
          </a:p>
          <a:p>
            <a:r>
              <a:rPr lang="en-US" dirty="0"/>
              <a:t>User Datagram</a:t>
            </a:r>
          </a:p>
          <a:p>
            <a:r>
              <a:rPr lang="en-US" dirty="0"/>
              <a:t>Protocol (UDP)</a:t>
            </a:r>
          </a:p>
          <a:p>
            <a:r>
              <a:rPr lang="en-US" dirty="0"/>
              <a:t>Uniform Resource</a:t>
            </a:r>
          </a:p>
          <a:p>
            <a:r>
              <a:rPr lang="en-US" dirty="0"/>
              <a:t>Locator (URL)</a:t>
            </a:r>
          </a:p>
          <a:p>
            <a:r>
              <a:rPr lang="en-US" dirty="0"/>
              <a:t>web server</a:t>
            </a:r>
          </a:p>
          <a:p>
            <a:r>
              <a:rPr lang="en-US" dirty="0"/>
              <a:t>WISA software stack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Key Terms (Continued)</a:t>
            </a:r>
          </a:p>
        </p:txBody>
      </p:sp>
    </p:spTree>
    <p:extLst>
      <p:ext uri="{BB962C8B-B14F-4D97-AF65-F5344CB8AC3E}">
        <p14:creationId xmlns:p14="http://schemas.microsoft.com/office/powerpoint/2010/main" val="3719385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Protocols</a:t>
            </a:r>
          </a:p>
        </p:txBody>
      </p:sp>
      <p:pic>
        <p:nvPicPr>
          <p:cNvPr id="2" name="Content Placeholder 1" descr="481260200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42" r="-3642"/>
          <a:stretch>
            <a:fillRect/>
          </a:stretch>
        </p:blipFill>
        <p:spPr>
          <a:xfrm>
            <a:off x="1475656" y="1196752"/>
            <a:ext cx="6203032" cy="4978842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 A Layered Architecture</a:t>
            </a:r>
          </a:p>
        </p:txBody>
      </p:sp>
    </p:spTree>
    <p:extLst>
      <p:ext uri="{BB962C8B-B14F-4D97-AF65-F5344CB8AC3E}">
        <p14:creationId xmlns:p14="http://schemas.microsoft.com/office/powerpoint/2010/main" val="8514247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582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Protocols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Responsible for 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physical transmission of data across media (both wired and wireless) and</a:t>
            </a:r>
          </a:p>
          <a:p>
            <a:pPr marL="804863" lvl="1" indent="-342900">
              <a:buFont typeface="Arial"/>
              <a:buChar char="•"/>
            </a:pPr>
            <a:r>
              <a:rPr lang="en-US" dirty="0"/>
              <a:t>Establishing logical links. </a:t>
            </a:r>
          </a:p>
          <a:p>
            <a:pPr marL="804863" lvl="1" indent="-342900">
              <a:buFont typeface="Arial"/>
              <a:buChar char="•"/>
            </a:pPr>
            <a:endParaRPr lang="en-US" dirty="0"/>
          </a:p>
          <a:p>
            <a:pPr lvl="1" indent="0"/>
            <a:r>
              <a:rPr lang="en-US" sz="2400" dirty="0"/>
              <a:t>It handles issues like packet creation, transmission, reception, error detection, collisions, line sharing, and more.</a:t>
            </a:r>
          </a:p>
          <a:p>
            <a:pPr lvl="1" indent="0"/>
            <a:endParaRPr lang="en-US" sz="2400" dirty="0"/>
          </a:p>
          <a:p>
            <a:pPr lvl="1" indent="0"/>
            <a:r>
              <a:rPr lang="en-US" sz="2400" dirty="0"/>
              <a:t>Much more to learn in Networking courses outside of web development.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Link Layer</a:t>
            </a:r>
          </a:p>
        </p:txBody>
      </p:sp>
    </p:spTree>
    <p:extLst>
      <p:ext uri="{BB962C8B-B14F-4D97-AF65-F5344CB8AC3E}">
        <p14:creationId xmlns:p14="http://schemas.microsoft.com/office/powerpoint/2010/main" val="225298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Protocols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99592" y="1676400"/>
            <a:ext cx="7787208" cy="4525963"/>
          </a:xfrm>
        </p:spPr>
        <p:txBody>
          <a:bodyPr/>
          <a:lstStyle/>
          <a:p>
            <a:r>
              <a:rPr lang="en-US" dirty="0"/>
              <a:t> The Internet layer provides “best effort”</a:t>
            </a:r>
          </a:p>
          <a:p>
            <a:r>
              <a:rPr lang="en-US" dirty="0"/>
              <a:t>communication.</a:t>
            </a:r>
          </a:p>
          <a:p>
            <a:endParaRPr lang="en-US" dirty="0"/>
          </a:p>
          <a:p>
            <a:r>
              <a:rPr lang="en-US" dirty="0"/>
              <a:t>Makes use of IP addresses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Internet Layer</a:t>
            </a:r>
          </a:p>
        </p:txBody>
      </p:sp>
    </p:spTree>
    <p:extLst>
      <p:ext uri="{BB962C8B-B14F-4D97-AF65-F5344CB8AC3E}">
        <p14:creationId xmlns:p14="http://schemas.microsoft.com/office/powerpoint/2010/main" val="573564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Protocols</a:t>
            </a:r>
          </a:p>
        </p:txBody>
      </p:sp>
      <p:pic>
        <p:nvPicPr>
          <p:cNvPr id="6" name="Content Placeholder 5" descr="4812602002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40" r="-10340"/>
          <a:stretch>
            <a:fillRect/>
          </a:stretch>
        </p:blipFill>
        <p:spPr>
          <a:xfrm>
            <a:off x="900113" y="1676400"/>
            <a:ext cx="7786687" cy="4525963"/>
          </a:xfrm>
        </p:spPr>
      </p:pic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 Internet Layer (IP)</a:t>
            </a:r>
          </a:p>
        </p:txBody>
      </p:sp>
    </p:spTree>
    <p:extLst>
      <p:ext uri="{BB962C8B-B14F-4D97-AF65-F5344CB8AC3E}">
        <p14:creationId xmlns:p14="http://schemas.microsoft.com/office/powerpoint/2010/main" val="2362434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Protocols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IP addresses</a:t>
            </a:r>
          </a:p>
        </p:txBody>
      </p:sp>
      <p:pic>
        <p:nvPicPr>
          <p:cNvPr id="4" name="Content Placeholder 3" descr="481260200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056" b="-11056"/>
          <a:stretch>
            <a:fillRect/>
          </a:stretch>
        </p:blipFill>
        <p:spPr>
          <a:xfrm>
            <a:off x="1475656" y="1196752"/>
            <a:ext cx="6203032" cy="4978842"/>
          </a:xfrm>
        </p:spPr>
      </p:pic>
    </p:spTree>
    <p:extLst>
      <p:ext uri="{BB962C8B-B14F-4D97-AF65-F5344CB8AC3E}">
        <p14:creationId xmlns:p14="http://schemas.microsoft.com/office/powerpoint/2010/main" val="678087934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FunWebDev - 2nd Edition">
      <a:dk1>
        <a:srgbClr val="404040"/>
      </a:dk1>
      <a:lt1>
        <a:srgbClr val="F3F3E7"/>
      </a:lt1>
      <a:dk2>
        <a:srgbClr val="37475F"/>
      </a:dk2>
      <a:lt2>
        <a:srgbClr val="FFFFFF"/>
      </a:lt2>
      <a:accent1>
        <a:srgbClr val="B6E4EC"/>
      </a:accent1>
      <a:accent2>
        <a:srgbClr val="A82233"/>
      </a:accent2>
      <a:accent3>
        <a:srgbClr val="C88736"/>
      </a:accent3>
      <a:accent4>
        <a:srgbClr val="467082"/>
      </a:accent4>
      <a:accent5>
        <a:srgbClr val="F3703A"/>
      </a:accent5>
      <a:accent6>
        <a:srgbClr val="00A651"/>
      </a:accent6>
      <a:hlink>
        <a:srgbClr val="B6EEEC"/>
      </a:hlink>
      <a:folHlink>
        <a:srgbClr val="C8873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908</TotalTime>
  <Words>1329</Words>
  <Application>Microsoft Office PowerPoint</Application>
  <PresentationFormat>On-screen Show (4:3)</PresentationFormat>
  <Paragraphs>381</Paragraphs>
  <Slides>50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Calibri</vt:lpstr>
      <vt:lpstr>Rockwell</vt:lpstr>
      <vt:lpstr>Rockwell Condensed</vt:lpstr>
      <vt:lpstr>Rockwell Extra Bold</vt:lpstr>
      <vt:lpstr>Wingdings</vt:lpstr>
      <vt:lpstr>Presentation</vt:lpstr>
      <vt:lpstr>How the Web Works </vt:lpstr>
      <vt:lpstr>Chapter 2</vt:lpstr>
      <vt:lpstr>Chapter 2</vt:lpstr>
      <vt:lpstr>Internet Protocols</vt:lpstr>
      <vt:lpstr>Internet Protocols</vt:lpstr>
      <vt:lpstr>Internet Protocols</vt:lpstr>
      <vt:lpstr>Internet Protocols</vt:lpstr>
      <vt:lpstr>Internet Protocols</vt:lpstr>
      <vt:lpstr>Internet Protocols</vt:lpstr>
      <vt:lpstr>Internet Protocols</vt:lpstr>
      <vt:lpstr>Internet Protocols</vt:lpstr>
      <vt:lpstr>Chapter 2</vt:lpstr>
      <vt:lpstr>Domain Name System</vt:lpstr>
      <vt:lpstr>Domain Name System</vt:lpstr>
      <vt:lpstr>Domain Name System</vt:lpstr>
      <vt:lpstr>Domain Name System</vt:lpstr>
      <vt:lpstr>Domain Name System</vt:lpstr>
      <vt:lpstr>Domain Name System</vt:lpstr>
      <vt:lpstr>Chapter 2</vt:lpstr>
      <vt:lpstr>Uniform Resource Locators</vt:lpstr>
      <vt:lpstr>Uniform Resource Locators</vt:lpstr>
      <vt:lpstr>Uniform Resource Locators</vt:lpstr>
      <vt:lpstr>Uniform Resource Locators</vt:lpstr>
      <vt:lpstr>Uniform Resource Locators</vt:lpstr>
      <vt:lpstr>Uniform Resource Locators</vt:lpstr>
      <vt:lpstr>Uniform Resource Locators</vt:lpstr>
      <vt:lpstr>Chapter 2</vt:lpstr>
      <vt:lpstr>Hypertext Transfer Protocol</vt:lpstr>
      <vt:lpstr>Hypertext Transfer Protocol</vt:lpstr>
      <vt:lpstr>Hypertext Transfer Protocol</vt:lpstr>
      <vt:lpstr>Hypertext Transfer Protocol</vt:lpstr>
      <vt:lpstr>Hypertext Transfer Protocol</vt:lpstr>
      <vt:lpstr>Chapter 2</vt:lpstr>
      <vt:lpstr>Web Browsers</vt:lpstr>
      <vt:lpstr>Web Browsers</vt:lpstr>
      <vt:lpstr>Web Browsers</vt:lpstr>
      <vt:lpstr>Web Browsers</vt:lpstr>
      <vt:lpstr>Web Browsers</vt:lpstr>
      <vt:lpstr>Web Browsers</vt:lpstr>
      <vt:lpstr>Chapter 2</vt:lpstr>
      <vt:lpstr>Web Servers</vt:lpstr>
      <vt:lpstr>Web Servers</vt:lpstr>
      <vt:lpstr>Web Servers</vt:lpstr>
      <vt:lpstr>Web Servers</vt:lpstr>
      <vt:lpstr>Web Servers</vt:lpstr>
      <vt:lpstr>Web Servers</vt:lpstr>
      <vt:lpstr>Chapter 2</vt:lpstr>
      <vt:lpstr>Summary</vt:lpstr>
      <vt:lpstr>Summary</vt:lpstr>
      <vt:lpstr>Questions?</vt:lpstr>
    </vt:vector>
  </TitlesOfParts>
  <Manager/>
  <Company>Pearson</Company>
  <LinksUpToDate>false</LinksUpToDate>
  <SharedDoc>false</SharedDoc>
  <HyperlinkBase>http://funwebdev.com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Web Development</dc:title>
  <dc:subject/>
  <dc:creator>Randy Connolly and Ricardo Hoar</dc:creator>
  <cp:keywords/>
  <dc:description/>
  <cp:lastModifiedBy>ELIZABETH DIAZ</cp:lastModifiedBy>
  <cp:revision>122</cp:revision>
  <dcterms:created xsi:type="dcterms:W3CDTF">2014-01-14T22:57:40Z</dcterms:created>
  <dcterms:modified xsi:type="dcterms:W3CDTF">2019-08-17T22:56:12Z</dcterms:modified>
  <cp:category/>
</cp:coreProperties>
</file>

<file path=docProps/thumbnail.jpeg>
</file>